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464" r:id="rId3"/>
    <p:sldId id="478" r:id="rId4"/>
    <p:sldId id="549" r:id="rId5"/>
    <p:sldId id="556" r:id="rId6"/>
    <p:sldId id="559" r:id="rId7"/>
    <p:sldId id="550" r:id="rId8"/>
    <p:sldId id="557" r:id="rId9"/>
    <p:sldId id="560" r:id="rId10"/>
    <p:sldId id="558" r:id="rId11"/>
    <p:sldId id="561" r:id="rId12"/>
    <p:sldId id="516" r:id="rId13"/>
    <p:sldId id="517" r:id="rId14"/>
    <p:sldId id="551" r:id="rId15"/>
    <p:sldId id="555" r:id="rId16"/>
    <p:sldId id="552" r:id="rId17"/>
    <p:sldId id="563" r:id="rId18"/>
    <p:sldId id="543" r:id="rId19"/>
    <p:sldId id="564" r:id="rId20"/>
    <p:sldId id="531" r:id="rId21"/>
    <p:sldId id="46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5" autoAdjust="0"/>
    <p:restoredTop sz="94660"/>
  </p:normalViewPr>
  <p:slideViewPr>
    <p:cSldViewPr snapToGrid="0">
      <p:cViewPr>
        <p:scale>
          <a:sx n="73" d="100"/>
          <a:sy n="73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accent4">
                <a:lumMod val="7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8437C1-B0E7-8136-CBBE-A2259ED664BE}"/>
              </a:ext>
            </a:extLst>
          </p:cNvPr>
          <p:cNvSpPr txBox="1"/>
          <p:nvPr/>
        </p:nvSpPr>
        <p:spPr>
          <a:xfrm>
            <a:off x="486727" y="1151453"/>
            <a:ext cx="11218545" cy="4247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80-SSYingXiongTi" panose="02010609000101010101" pitchFamily="49" charset="-122"/>
                <a:ea typeface="280-SSYingXiongTi" panose="02010609000101010101" pitchFamily="49" charset="-122"/>
              </a:rPr>
              <a:t>事奉的意义：</a:t>
            </a:r>
            <a:endParaRPr lang="en-US" altLang="zh-CN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80-SSYingXiongTi" panose="02010609000101010101" pitchFamily="49" charset="-122"/>
              <a:ea typeface="280-SSYingXiongTi" panose="02010609000101010101" pitchFamily="49" charset="-122"/>
            </a:endParaRPr>
          </a:p>
          <a:p>
            <a:pPr algn="ctr">
              <a:defRPr/>
            </a:pPr>
            <a:r>
              <a:rPr lang="zh-CN" alt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80-SSYingXiongTi" panose="02010609000101010101" pitchFamily="49" charset="-122"/>
                <a:ea typeface="280-SSYingXiongTi" panose="02010609000101010101" pitchFamily="49" charset="-122"/>
              </a:rPr>
              <a:t>从约书亚看事奉的人生</a:t>
            </a:r>
            <a:endParaRPr lang="en-US" altLang="zh-CN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80-SSYingXiongTi" panose="02010609000101010101" pitchFamily="49" charset="-122"/>
              <a:ea typeface="280-SSYingXiongTi" panose="02010609000101010101" pitchFamily="49" charset="-122"/>
            </a:endParaRPr>
          </a:p>
          <a:p>
            <a:pPr algn="ctr">
              <a:defRPr/>
            </a:pPr>
            <a:endParaRPr lang="en-US" altLang="zh-CN" sz="7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80-SSYingXiongTi" panose="02010609000101010101" pitchFamily="49" charset="-122"/>
              <a:ea typeface="280-SSYingXiongTi" panose="02010609000101010101" pitchFamily="49" charset="-122"/>
            </a:endParaRPr>
          </a:p>
          <a:p>
            <a:pPr algn="ctr"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80-SSYingXiongTi" panose="02010609000101010101" pitchFamily="49" charset="-122"/>
                <a:ea typeface="280-SSYingXiongTi" panose="02010609000101010101" pitchFamily="49" charset="-122"/>
              </a:rPr>
              <a:t>民数记 </a:t>
            </a:r>
            <a:r>
              <a:rPr lang="en-US" altLang="zh-CN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80-SSYingXiongTi" panose="02010609000101010101" pitchFamily="49" charset="-122"/>
                <a:ea typeface="280-SSYingXiongTi" panose="02010609000101010101" pitchFamily="49" charset="-122"/>
              </a:rPr>
              <a:t>13:17-20, 13:25-33, 14:1-10</a:t>
            </a:r>
          </a:p>
          <a:p>
            <a:pPr algn="ctr">
              <a:defRPr/>
            </a:pPr>
            <a:r>
              <a:rPr lang="zh-CN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80-SSYingXiongTi" panose="02010609000101010101" pitchFamily="49" charset="-122"/>
                <a:ea typeface="280-SSYingXiongTi" panose="02010609000101010101" pitchFamily="49" charset="-122"/>
              </a:rPr>
              <a:t>约书亚记 </a:t>
            </a:r>
            <a:r>
              <a:rPr lang="en-US" altLang="zh-CN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80-SSYingXiongTi" panose="02010609000101010101" pitchFamily="49" charset="-122"/>
                <a:ea typeface="280-SSYingXiongTi" panose="02010609000101010101" pitchFamily="49" charset="-122"/>
              </a:rPr>
              <a:t>19:49-50, 24:14-15</a:t>
            </a:r>
          </a:p>
        </p:txBody>
      </p:sp>
    </p:spTree>
    <p:extLst>
      <p:ext uri="{BB962C8B-B14F-4D97-AF65-F5344CB8AC3E}">
        <p14:creationId xmlns:p14="http://schemas.microsoft.com/office/powerpoint/2010/main" val="3223152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B132C-E371-8CBC-EBC7-74997CDC0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32B1D8-1848-5E22-B4E4-FAA683DC5420}"/>
              </a:ext>
            </a:extLst>
          </p:cNvPr>
          <p:cNvSpPr txBox="1"/>
          <p:nvPr/>
        </p:nvSpPr>
        <p:spPr>
          <a:xfrm>
            <a:off x="609599" y="1148745"/>
            <a:ext cx="109728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	</a:t>
            </a: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  <a:endParaRPr lang="en-US" altLang="zh-CN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endParaRPr lang="en-US" altLang="zh-CN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前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教会往事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BD3A3-584E-6ECD-943F-049BE40A998C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594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12657-23AF-681B-8713-A04DB895B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A49506-59E2-4129-F4A2-D30C1A2441DD}"/>
              </a:ext>
            </a:extLst>
          </p:cNvPr>
          <p:cNvSpPr txBox="1"/>
          <p:nvPr/>
        </p:nvSpPr>
        <p:spPr>
          <a:xfrm>
            <a:off x="609599" y="1148745"/>
            <a:ext cx="109728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 四十年的服事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1590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0816E-295B-B204-5376-17D2813B8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546CC7-D5A0-C5C5-7976-D1D06F1859AE}"/>
              </a:ext>
            </a:extLst>
          </p:cNvPr>
          <p:cNvSpPr txBox="1"/>
          <p:nvPr/>
        </p:nvSpPr>
        <p:spPr>
          <a:xfrm>
            <a:off x="609599" y="762665"/>
            <a:ext cx="1097280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lvl="0">
              <a:defRPr/>
            </a:pPr>
            <a:endParaRPr lang="en-US" altLang="zh-CN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走在正路的百姓约书亚</a:t>
            </a:r>
            <a:endParaRPr lang="en-US" altLang="zh-CN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>
              <a:defRPr/>
            </a:pPr>
            <a:endParaRPr lang="en-US" altLang="zh-CN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>
              <a:defRPr/>
            </a:pP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旷野那一代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百姓的罪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-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製造、敬拜偶像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出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32)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-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为食物向神发恏言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出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16)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、不愿進迦南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出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）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反对摩西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民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16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、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14)</a:t>
            </a:r>
            <a:endParaRPr lang="en-US" altLang="zh-CN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-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不守律法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28) </a:t>
            </a:r>
          </a:p>
          <a:p>
            <a:pPr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-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与外邦人女子行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淫 拜外邦人偶像 </a:t>
            </a:r>
            <a:r>
              <a:rPr lang="en-US" altLang="zh-CN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民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25)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4676D1-EE33-B20B-87F1-2D2AA88DBEF7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超過四十年的服事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761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C79E0-24CD-F15D-C6A9-3AB66DB1A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ADAD7C-570C-D583-1191-AEE42E69DA8F}"/>
              </a:ext>
            </a:extLst>
          </p:cNvPr>
          <p:cNvSpPr txBox="1"/>
          <p:nvPr/>
        </p:nvSpPr>
        <p:spPr>
          <a:xfrm>
            <a:off x="609599" y="762665"/>
            <a:ext cx="10972801" cy="2269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约书亚记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</a:t>
            </a:r>
            <a:r>
              <a:rPr lang="en-US" sz="240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24:15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…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若是你们以事奉耶和华为不好，今日就可以选择所要事奉的：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是你们列祖在大河那边所事奉的神呢？是你们所住这地的亚摩利人的神呢？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至于我和我家，我们必定事奉耶和华。」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519DF4-5939-2C8F-6081-9C0DDF2D260F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超過四十年的服事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980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B55E2-15F9-5078-6D58-804827858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75B53B-7EAC-3C9D-5152-8658EBCB165B}"/>
              </a:ext>
            </a:extLst>
          </p:cNvPr>
          <p:cNvSpPr txBox="1"/>
          <p:nvPr/>
        </p:nvSpPr>
        <p:spPr>
          <a:xfrm>
            <a:off x="609599" y="762665"/>
            <a:ext cx="1097280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順服、忠心的摩西助手约书亚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>
              <a:defRPr/>
            </a:pPr>
            <a:r>
              <a:rPr lang="en-US" altLang="zh-TW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-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探子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</a:t>
            </a:r>
            <a:r>
              <a:rPr lang="zh-TW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面对危机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lvl="0"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-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陪摩西上西乃</a:t>
            </a:r>
            <a:r>
              <a:rPr lang="zh-TW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山：四十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天的等候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342900" lvl="0" indent="-342900">
              <a:buFontTx/>
              <a:buChar char="-"/>
              <a:defRPr/>
            </a:pPr>
            <a:r>
              <a:rPr lang="zh-TW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帮摩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西祈祷打败亚瑪力人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</a:t>
            </a:r>
            <a:r>
              <a:rPr lang="zh-TW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疲惫</a:t>
            </a:r>
            <a:endParaRPr lang="en-US" altLang="zh-TW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342900" lvl="0" indent="-342900">
              <a:buFontTx/>
              <a:buChar char="-"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342900" lvl="0" indent="-342900">
              <a:buFontTx/>
              <a:buChar char="-"/>
              <a:defRPr/>
            </a:pPr>
            <a:r>
              <a:rPr lang="zh-TW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順服权柄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F3FB53-A921-D9EE-8631-31CB14B6F0D3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超過四十年的服事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15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2C1EC-8906-AA8F-595A-7536AC64D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87EA5C-47B5-2600-65C8-7863A71C362F}"/>
              </a:ext>
            </a:extLst>
          </p:cNvPr>
          <p:cNvSpPr txBox="1"/>
          <p:nvPr/>
        </p:nvSpPr>
        <p:spPr>
          <a:xfrm>
            <a:off x="609599" y="762665"/>
            <a:ext cx="1097280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剛強的领袖约书亚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约书亚记 </a:t>
            </a: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endParaRPr lang="zh-CN" altLang="en-US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[6] 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当刚强壮胆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！因为你必使这百姓承受那地为业，就是我向他们列祖起誓应许赐给他们的地。 </a:t>
            </a:r>
            <a:endParaRPr lang="en-US" altLang="zh-CN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[7] 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只要刚强，大大壮胆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，谨守遵行我仆人摩西所吩咐你的一切律法，不可偏离左右，使你无论往哪里去，都可以顺利。 </a:t>
            </a:r>
            <a:endParaRPr lang="en-US" altLang="zh-CN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[8] 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这律法书不可离开你的口，总要昼夜思想，好使你谨守遵行这书上所写的一切话。如此，你的道路就可以亨通，凡事顺利。 </a:t>
            </a:r>
            <a:endParaRPr lang="en-US" altLang="zh-CN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[9] 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我岂没有吩咐你吗？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你当刚强壮胆！不要惧怕，也不要惊惶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；因为你无论往哪里去，耶和华－你的　神必与你同在。」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E6AC30-42C3-590B-6D84-BA22245249D2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超過四十年的服事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593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9D4B-14DA-EF1C-6595-1F3324D6E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541BF1-1F5F-B396-2CB7-FE8C0BCBD101}"/>
              </a:ext>
            </a:extLst>
          </p:cNvPr>
          <p:cNvSpPr txBox="1"/>
          <p:nvPr/>
        </p:nvSpPr>
        <p:spPr>
          <a:xfrm>
            <a:off x="609599" y="762665"/>
            <a:ext cx="1097280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剛強的领袖约书亚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4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约书亚记 </a:t>
            </a: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endParaRPr lang="zh-CN" altLang="en-US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[6] 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当刚强壮胆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！</a:t>
            </a:r>
            <a:r>
              <a:rPr lang="zh-CN" altLang="en-US" sz="24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因为你必使这百姓承受那地为业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，就是我向他们列祖起誓应许赐给他们的地。 </a:t>
            </a:r>
            <a:endParaRPr lang="en-US" altLang="zh-CN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[7] 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只要刚强，大大壮胆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谨守遵行我仆人摩西所吩咐你的一切律法，不可偏离左右，使你无论往哪里去，都可以顺利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 </a:t>
            </a:r>
            <a:endParaRPr lang="en-US" altLang="zh-CN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[8] 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这律法书不可离开你的口，总要昼夜思想，好使你谨守遵行这书上所写的一切话。如此，你的道路就可以亨通，凡事顺利。 </a:t>
            </a:r>
            <a:endParaRPr lang="en-US" altLang="zh-CN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[9] 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我岂没有吩咐你吗？</a:t>
            </a:r>
            <a:r>
              <a:rPr lang="zh-CN" altLang="en-US" sz="24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你当刚强壮胆！不要惧怕，也不要惊惶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；</a:t>
            </a:r>
            <a:r>
              <a:rPr lang="zh-CN" altLang="en-US" sz="24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因为你无论往哪里去，耶和华－你的　神必与你同在</a:t>
            </a:r>
            <a:r>
              <a:rPr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。」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FC073-10A4-248A-5C1E-56451C4970DF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超過四十年的服事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165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7A3E6-B52D-19C9-1803-80CAD0BC6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08453F-5AC1-0959-A05E-6E1589272080}"/>
              </a:ext>
            </a:extLst>
          </p:cNvPr>
          <p:cNvSpPr txBox="1"/>
          <p:nvPr/>
        </p:nvSpPr>
        <p:spPr>
          <a:xfrm>
            <a:off x="609599" y="762665"/>
            <a:ext cx="10972801" cy="371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400" b="1" dirty="0">
              <a:solidFill>
                <a:prstClr val="white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>
              <a:defRPr/>
            </a:pP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以色列人的</a:t>
            </a:r>
            <a:r>
              <a:rPr lang="zh-CN" altLang="en-US" sz="235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分地顺序</a:t>
            </a:r>
            <a:r>
              <a:rPr lang="en-US" altLang="zh-CN" sz="235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kumimoji="0" lang="zh-CN" altLang="en-US" sz="235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5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1)	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约但河东的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2.5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支派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2)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河西：迦勒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3)	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河西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犹大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4)	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河西：以法莲</a:t>
            </a:r>
            <a:r>
              <a:rPr lang="en-US" altLang="zh-CN" sz="235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玛拿西西支派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(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约瑟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5)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河西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: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余下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7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支派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35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5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8921E4-F956-DF67-F27C-B12300BEB19E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lang="zh-TW" altLang="en-US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     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收局的服事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97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B8049-A7DD-9D1B-DE28-60AA0A2C6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1CA051-B61D-11DB-2502-EE754B18A712}"/>
              </a:ext>
            </a:extLst>
          </p:cNvPr>
          <p:cNvSpPr txBox="1"/>
          <p:nvPr/>
        </p:nvSpPr>
        <p:spPr>
          <a:xfrm>
            <a:off x="609599" y="762665"/>
            <a:ext cx="1097280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约书亚记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约书亚记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19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[49]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以色列人按着境界分完了地业，就在他们中间将地给嫩的儿子约书亚为业，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[50]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是照耶和华的吩咐，将约书亚所求的城，就是以法莲山地的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亭拿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‧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西拉城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，给了他。他就修那城，住在其中。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[51]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这就是祭司以利亚撒和嫩的儿子约书亚，并以色列各支派的族长，在示罗会幕门口，耶和华面前，拈阄所分的地业。这样，他们把地分完了。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400" b="1" dirty="0">
              <a:solidFill>
                <a:prstClr val="white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B98F8B-A9F9-6B34-6ADA-0321BA95E844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lang="zh-TW" altLang="en-US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     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收局的服事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370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B5CF4-9EAC-7FCF-9B20-DBD45259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2D3EC6-19E7-C8E8-8FFC-12236D2C013C}"/>
              </a:ext>
            </a:extLst>
          </p:cNvPr>
          <p:cNvSpPr txBox="1"/>
          <p:nvPr/>
        </p:nvSpPr>
        <p:spPr>
          <a:xfrm>
            <a:off x="609599" y="762665"/>
            <a:ext cx="10972801" cy="2269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约书亚记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24:15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…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若是你们以事奉耶和华为不好，今日就可以选择所要事奉的：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是你们列祖在大河那边所事奉的神呢？是你们所住这地的亚摩利人的神呢？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至于我和我家，我们必定事奉耶和华。」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610041-74C1-4635-F396-6571E9D5BCE3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lang="zh-TW" altLang="en-US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     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收局的服事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52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69291-0A70-10FB-9B1B-86ABA4E55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4D5D74-4872-FD35-8522-2E74161455AE}"/>
              </a:ext>
            </a:extLst>
          </p:cNvPr>
          <p:cNvSpPr txBox="1"/>
          <p:nvPr/>
        </p:nvSpPr>
        <p:spPr>
          <a:xfrm>
            <a:off x="609599" y="1148745"/>
            <a:ext cx="1097280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开局的服事</a:t>
            </a:r>
          </a:p>
          <a:p>
            <a:pPr lvl="0">
              <a:defRPr/>
            </a:pPr>
            <a:endParaRPr lang="en-US" altLang="zh-CN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四十年的服事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收局的服事</a:t>
            </a:r>
          </a:p>
        </p:txBody>
      </p:sp>
    </p:spTree>
    <p:extLst>
      <p:ext uri="{BB962C8B-B14F-4D97-AF65-F5344CB8AC3E}">
        <p14:creationId xmlns:p14="http://schemas.microsoft.com/office/powerpoint/2010/main" val="1984540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6965A-DE2E-30D5-8A61-B0BD12723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E31D5D-5486-577A-7614-56C8BCA09E55}"/>
              </a:ext>
            </a:extLst>
          </p:cNvPr>
          <p:cNvSpPr txBox="1"/>
          <p:nvPr/>
        </p:nvSpPr>
        <p:spPr>
          <a:xfrm>
            <a:off x="609599" y="1148745"/>
            <a:ext cx="10972801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约书亚记是基督的预表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名字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帶领以色列而姓打仗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進入应许之地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zh-CN" altLang="en-US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无私 舍己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55BB09-F86C-841B-CFE3-D25D0020B755}"/>
              </a:ext>
            </a:extLst>
          </p:cNvPr>
          <p:cNvSpPr txBox="1"/>
          <p:nvPr/>
        </p:nvSpPr>
        <p:spPr>
          <a:xfrm>
            <a:off x="5485866" y="487680"/>
            <a:ext cx="527303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</a:t>
            </a:r>
            <a:r>
              <a:rPr lang="zh-TW" altLang="en-US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       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收局的服事</a:t>
            </a: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426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B6F9D-B20C-4E9F-52C1-EDE42361B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7F916F-5E08-AAA2-8BE0-BF70780CC69A}"/>
              </a:ext>
            </a:extLst>
          </p:cNvPr>
          <p:cNvSpPr txBox="1"/>
          <p:nvPr/>
        </p:nvSpPr>
        <p:spPr>
          <a:xfrm>
            <a:off x="0" y="2065969"/>
            <a:ext cx="11706225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280-SSYingXiongTi" panose="02010609000101010101" pitchFamily="49" charset="-122"/>
                <a:ea typeface="280-SSYingXiongTi" panose="02010609000101010101" pitchFamily="49" charset="-122"/>
                <a:cs typeface="+mn-cs"/>
              </a:rPr>
              <a:t>祷告</a:t>
            </a:r>
            <a:endParaRPr kumimoji="0" lang="en-US" altLang="zh-CN" sz="7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280-SSYingXiongTi" panose="02010609000101010101" pitchFamily="49" charset="-122"/>
              <a:ea typeface="280-SSYingXiongTi" panose="02010609000101010101" pitchFamily="49" charset="-122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0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280-SSYingXiongTi" panose="02010609000101010101" pitchFamily="49" charset="-122"/>
              <a:ea typeface="280-SSYingXiongTi" panose="0201060900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178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BB15D-A345-7FD9-165A-6CC0E9460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EDB4B1-610B-2DDE-5EE3-2E9C79B38D7C}"/>
              </a:ext>
            </a:extLst>
          </p:cNvPr>
          <p:cNvSpPr txBox="1"/>
          <p:nvPr/>
        </p:nvSpPr>
        <p:spPr>
          <a:xfrm>
            <a:off x="609599" y="762665"/>
            <a:ext cx="10972801" cy="2993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lvl="0">
              <a:defRPr/>
            </a:pPr>
            <a:r>
              <a:rPr lang="zh-CN" altLang="en-US" sz="240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民数记 </a:t>
            </a:r>
            <a:r>
              <a:rPr lang="en-US" altLang="zh-CN" sz="240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[17]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摩西打发他们去窥探迦南地，说：「你们从南地上山地去， 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[18]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看那地如何，其中所住的民是强是弱，是多是少， 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[19]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所住之地是好是歹，所住之处是营盘是坚城。 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[20]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又看那地土是肥美是瘠薄，其中有树木没有。你们要放开胆量，把那地的果子带些来。」（那时正是葡萄初熟的时候。）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D9ABBF-4B84-5D2A-6185-904201A2D6A0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500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altLang="zh-CN" sz="15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lang="en-US" altLang="zh-CN" sz="26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>
              <a:defRPr/>
            </a:pPr>
            <a:endParaRPr lang="zh-CN" altLang="en-US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24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5188D-7D8E-C165-A30A-3F1224667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AB714-9A0C-6253-D1D8-B530D56C00ED}"/>
              </a:ext>
            </a:extLst>
          </p:cNvPr>
          <p:cNvSpPr txBox="1"/>
          <p:nvPr/>
        </p:nvSpPr>
        <p:spPr>
          <a:xfrm>
            <a:off x="609599" y="762665"/>
            <a:ext cx="10972801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民数记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[25]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过了四十天，他们窥探那地才回来，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[26]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到了巴兰旷野的加低斯，见摩西、亚伦，并以色列的全会众，回报摩西、亚伦，并全会众，又把那地的果子给他们看；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[27]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又告诉摩西说：「我们到了你所打发我们去的那地，果然是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流奶与蜜之地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；这就是那地的果子。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[28]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然而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住那地的民强壮，城邑也坚固宽大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，并且我们在那里看见了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亚衲族的人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[29]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亚玛力人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住在南地；赫人、耶布斯人、亚摩利人住在山地；迦南人住在海边并约旦河旁。」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[30] 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迦勒在摩西面前安抚百姓，说：「我们立刻上去得那地吧！我们足能得胜。」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[31]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但那些和他同去的人说：「我们不能上去攻击那民，因为他们比我们强壮。」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[32]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探子中有人论到所窥探之地，向以色列人报恶信，说：「我们所窥探、经过之地是吞吃居民之地，我们在那里所看见的人民都身量高大。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[33]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我们在那里看见亚衲族人，就是伟人；他们是伟人的后裔。据我们看，自己就如蚱蜢一样；据他们看，我们也是如此。」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3242A-659C-D109-D732-49F423361166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73ABA-D30F-8959-CAE6-4257EED6F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D194DA-83EE-47CF-8763-556324600FDD}"/>
              </a:ext>
            </a:extLst>
          </p:cNvPr>
          <p:cNvSpPr txBox="1"/>
          <p:nvPr/>
        </p:nvSpPr>
        <p:spPr>
          <a:xfrm>
            <a:off x="609599" y="762665"/>
            <a:ext cx="10972801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民数记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[25]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过了四十天，他们窥探那地才回来，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[26]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到了巴兰旷野的加低斯，见摩西、亚伦，并以色列的全会众，回报摩西、亚伦，并全会众，又把那地的果子给他们看；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[27]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又告诉摩西说：「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我们到了你所打发我们去的那地，果然是流奶与蜜之地；这就是那地的果子。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[28]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然而住那地的民强壮，城邑也坚固宽大，并且我们在那里看见了亚衲族的人。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[29]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亚玛力人住在南地；赫人、耶布斯人、亚摩利人住在山地；迦南人住在海边并约旦河旁。」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[30] 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迦勒在摩西面前安抚百姓，说：「我们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立刻上去得那地吧！我们足能得胜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。」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[31]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但那些和他同去的人说：「我们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不能上去攻击那民，因为他们比我们强壮。」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[32]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探子中有人论到所窥探之地，向以色列人报恶信，说：「我们所窥探、经过之地是吞吃居民之地，我们在那里所看见的人民都身量高大。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[33]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我们在那里看见亚衲族人，就是伟人；他们是伟人的后裔。据我们看，自己就如蚱蜢一样；据他们看，我们也是如此。」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04227D-EFA9-73AF-36A2-659076F18BDB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4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D30C6-8914-AB86-5EA3-07D2F1106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72B271-32E0-EEB4-1E39-B624AB19D2E2}"/>
              </a:ext>
            </a:extLst>
          </p:cNvPr>
          <p:cNvSpPr txBox="1"/>
          <p:nvPr/>
        </p:nvSpPr>
        <p:spPr>
          <a:xfrm>
            <a:off x="609599" y="762665"/>
            <a:ext cx="10972801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民数记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[25]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过了四十天，他们窥探那地才回来，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[26]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到了巴兰旷野的加低斯，见摩西、亚伦，并以色列的全会众，回报摩西、亚伦，并全会众，又把那地的果子给他们看；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[27]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又告诉摩西说：「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我们到了你所打发我们去的那地，果然是流奶与蜜之地；这就是那地的果子。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[28]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然而住那地的民强壮，城邑也坚固宽大，并且我们在那里看见了亚衲族的人。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[29]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亚玛力人住在南地；赫人、耶布斯人、亚摩利人住在山地；迦南人住在海边并约旦河旁。」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[30] 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迦勒在摩西面前安抚百姓，说：「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我们立刻上去得那地吧！我们足能得胜。」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[31]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但那些和他同去的人说：「我们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不能上去攻击那民，因为他们比我们强壮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。」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[32]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探子中有人论到所窥探之地，向以色列人报恶信，说：「我们所窥探、经过之地是吞吃居民之地，我们在那里所看见的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人民都身量高大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[33]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我们在那里看见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亚衲族人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，就是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伟人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；他们是伟人的后裔。据我们看，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自己就如蚱蜢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一样；据他们看，我们也是如此。」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55ED1F-F251-78FD-BC42-12ECDDCAFF38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6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36F07-DFD4-6873-FEE1-D5DD660F8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0018ED-6E02-2EF3-4B72-90743D754C29}"/>
              </a:ext>
            </a:extLst>
          </p:cNvPr>
          <p:cNvSpPr txBox="1"/>
          <p:nvPr/>
        </p:nvSpPr>
        <p:spPr>
          <a:xfrm>
            <a:off x="609599" y="762665"/>
            <a:ext cx="10972801" cy="516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民数记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14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[1]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当下，全会众大声喧嚷；那夜百姓都哭号。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以色列众人向摩西、亚伦发怨言；全会众对他们说：「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巴不得我们早死在埃及地，或是死在这旷野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[3]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耶和华为什么把我们领到那地，使我们倒在刀下呢？我们的妻子和孩子必被掳掠。我们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回埃及去岂不好吗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？」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[4]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众人彼此说：「我们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不如立一个首领回埃及去吧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！」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[5] 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摩西、亚伦就俯伏在以色列全会众面前。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[6]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窥探地的人中，嫩的儿子约书亚和耶孚尼的儿子迦勒撕裂衣服，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[7]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对以色列全会众说：「我们所窥探、经过之地是极美之地。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[8]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耶和华若喜悦我们，就必将我们领进那地，把地赐给我们；那地原是流奶与蜜之地。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[9]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但你们不可背叛耶和华，也不要怕那地的居民；因为他们是我们的食物，并且荫庇他们的已经离开他们。有耶和华与我们同在，不要怕他们！」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[10]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但全会众说：「拿石头打死他们二人。」忽然，耶和华的荣光在会幕中向以色列众人显现。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6D7931-A2F7-1A83-8E97-4F1CCF81CB9F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845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5BD62-3BD2-DBA8-6805-BD8EB26FD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B43FE2-025B-6DA5-0774-3085169316F9}"/>
              </a:ext>
            </a:extLst>
          </p:cNvPr>
          <p:cNvSpPr txBox="1"/>
          <p:nvPr/>
        </p:nvSpPr>
        <p:spPr>
          <a:xfrm>
            <a:off x="609599" y="762665"/>
            <a:ext cx="10972801" cy="516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民数记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14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[1]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当下，全会众大声喧嚷；那夜百姓都哭号。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[2]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以色列众人向摩西、亚伦发怨言；全会众对他们说：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「巴不得我们早死在埃及地，或是死在这旷野。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[3]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耶和华为什么把我们领到那地，使我们倒在刀下呢？我们的妻子和孩子必被掳掠。我们回埃及去岂不好吗？」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[4]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众人彼此说：「我们不如立一个首领回埃及去吧！」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[5] 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摩西、亚伦就俯伏在以色列全会众面前。 </a:t>
            </a:r>
            <a:r>
              <a:rPr lang="en-US" altLang="zh-CN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[6] </a:t>
            </a:r>
            <a:r>
              <a:rPr lang="zh-CN" altLang="en-US" sz="2350" b="1" dirty="0">
                <a:solidFill>
                  <a:prstClr val="white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窥探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地的人中，嫩的儿子约书亚和耶孚尼的儿子迦勒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撕裂衣服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，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[7]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对以色列全会众说：「我们所窥探、经过之地是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极美之地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[8]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耶和华若喜悦我们，就必将我们领进那地，把地赐给我们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；那地原是流奶与蜜之地。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[9]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但你们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不可背叛耶和华，也不要怕那地的居民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；因为他们是我们的食物，并且荫庇他们的已经离开他们。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有耶和华与我们同在，不要怕他们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！」 </a:t>
            </a: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[10] 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但全会众说：「拿石头打死他们二人。」忽然，耶和华的荣光在会幕中向以色列众人显现。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62E30A-63DA-F9F1-0648-C61978874557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75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93504-C6DC-0A2C-F1F7-FBF9EDF79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A33D34-EB8B-EF8D-6B86-44793DD29D90}"/>
              </a:ext>
            </a:extLst>
          </p:cNvPr>
          <p:cNvSpPr txBox="1"/>
          <p:nvPr/>
        </p:nvSpPr>
        <p:spPr>
          <a:xfrm>
            <a:off x="609599" y="762665"/>
            <a:ext cx="10972801" cy="2269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约书亚记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24:15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…</a:t>
            </a: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若是你们以事奉耶和华为不好，今日就可以选择所要事奉的：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是你们列祖在大河那边所事奉的神呢？是你们所住这地的亚摩利人的神呢？</a:t>
            </a:r>
            <a:endParaRPr kumimoji="0" lang="en-US" altLang="zh-CN" sz="2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至于我和我家，我们必定事奉耶和华。」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570D49-3E1F-10AF-8F2E-5F16554D8699}"/>
              </a:ext>
            </a:extLst>
          </p:cNvPr>
          <p:cNvSpPr txBox="1"/>
          <p:nvPr/>
        </p:nvSpPr>
        <p:spPr>
          <a:xfrm>
            <a:off x="5485866" y="487680"/>
            <a:ext cx="52730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</a:t>
            </a: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					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开局的服事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658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{D3B1F02C-FD96-4991-9563-78BDEA5D27B5}TF229edf6a-8a49-49ee-a0a6-5037052947485fb3ca0c-bc27bf41d645</Template>
  <TotalTime>1966</TotalTime>
  <Words>2691</Words>
  <Application>Microsoft Office PowerPoint</Application>
  <PresentationFormat>Widescreen</PresentationFormat>
  <Paragraphs>156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Szeto</dc:creator>
  <cp:lastModifiedBy>Duncan Szeto</cp:lastModifiedBy>
  <cp:revision>5</cp:revision>
  <dcterms:created xsi:type="dcterms:W3CDTF">2026-04-25T22:32:06Z</dcterms:created>
  <dcterms:modified xsi:type="dcterms:W3CDTF">2026-07-12T13:46:55Z</dcterms:modified>
</cp:coreProperties>
</file>