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9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n Qiang Wu" userId="faf336bf3fd67a16" providerId="LiveId" clId="{48E68515-D8D1-40FE-9BFC-A47F0EB552D9}"/>
    <pc:docChg chg="modSld">
      <pc:chgData name="Jun Qiang Wu" userId="faf336bf3fd67a16" providerId="LiveId" clId="{48E68515-D8D1-40FE-9BFC-A47F0EB552D9}" dt="2026-02-05T16:27:14.890" v="4" actId="20577"/>
      <pc:docMkLst>
        <pc:docMk/>
      </pc:docMkLst>
      <pc:sldChg chg="modSp mod">
        <pc:chgData name="Jun Qiang Wu" userId="faf336bf3fd67a16" providerId="LiveId" clId="{48E68515-D8D1-40FE-9BFC-A47F0EB552D9}" dt="2026-02-05T16:27:14.890" v="4" actId="20577"/>
        <pc:sldMkLst>
          <pc:docMk/>
          <pc:sldMk cId="1696709670" sldId="266"/>
        </pc:sldMkLst>
        <pc:spChg chg="mod">
          <ac:chgData name="Jun Qiang Wu" userId="faf336bf3fd67a16" providerId="LiveId" clId="{48E68515-D8D1-40FE-9BFC-A47F0EB552D9}" dt="2026-02-05T16:27:14.890" v="4" actId="20577"/>
          <ac:spMkLst>
            <pc:docMk/>
            <pc:sldMk cId="1696709670" sldId="266"/>
            <ac:spMk id="3" creationId="{E65FB9D7-7656-CB80-4C23-C434CBD0B54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8F5C47-6DC5-364B-A171-4667804FED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57691C-999E-C570-FB15-688FB92ADD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5BC741-3C5C-F7A4-EF91-88F26084E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428B-9818-4701-A682-6C2BA101CDE7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DAE125-07CF-4E66-D1AE-FF23F827B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2092B5-CC43-9F01-CBE7-FC1326B84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6CD1A-0B0A-4772-B1C4-599655A01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043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AA33C-93FE-1738-CEB3-65AEB805D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0FCE88-19DA-B363-A64E-50A0B2CDC8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8BF946-C2AE-3B16-1B3C-5CDFE2074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428B-9818-4701-A682-6C2BA101CDE7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660B5D-B1D6-25EE-1035-8ECD5C574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20F165-DEEB-06F9-82F2-5199E6E43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6CD1A-0B0A-4772-B1C4-599655A01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268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0E9D3B5-4C55-B19F-3AC0-E666AE6C33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91356C-7D06-3154-19C5-8017FF8795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42111B-E026-D2F9-EE15-AF6CBBA17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428B-9818-4701-A682-6C2BA101CDE7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E6B35C-C5C7-556A-8786-AAE60F9CC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B9E575-F968-D19F-BE03-E3A5D8142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6CD1A-0B0A-4772-B1C4-599655A01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55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9ADBE8-3552-D415-0360-D0445F1BE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71E5EA-2334-E646-3686-6809530D5B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674821-A6C3-FE75-FAE9-9848A05E5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428B-9818-4701-A682-6C2BA101CDE7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3F764F-7EE5-982E-990C-C9BF14EC5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9471F4-1C1C-84EB-C09C-EFDDA668E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6CD1A-0B0A-4772-B1C4-599655A01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07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18A46B-33D5-708B-9B30-589C990E61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A0C1B7-5579-3260-49C0-950E671E94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DC239D-EECD-9189-371F-B661625C7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428B-9818-4701-A682-6C2BA101CDE7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6A5D34-125B-BC0E-A5D1-E055E8287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81422C-9B20-1A4A-E697-F62D17B9C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6CD1A-0B0A-4772-B1C4-599655A01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11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669882-631F-0200-AC28-D041F56EA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E77387-5720-01AE-2999-C097B4CE31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CDB478-0A73-E633-DB1E-90B304591C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B88707-B792-54B1-3F30-99C5D0FDA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428B-9818-4701-A682-6C2BA101CDE7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D77F9F-24CD-235A-14D7-063901BA4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7B6676-77DA-7347-EB0C-752274099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6CD1A-0B0A-4772-B1C4-599655A01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922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008DA-049B-CB04-13B6-50A10F788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AF8EA9-46A1-7E01-AFD8-5492F4325C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44C020-11D9-3F51-77D5-6F5C56E1EC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A34FCE-0452-BE08-BEC2-105EB1463D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623F69-2FF0-6B14-91C6-ABBE11CF48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739B3BD-16BD-2AA2-1ACF-E22A432C5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428B-9818-4701-A682-6C2BA101CDE7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418D40-4C3F-D232-9540-5CDABFD7C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D78643C-DCBE-E774-8FEE-6BEE3A9FD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6CD1A-0B0A-4772-B1C4-599655A01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758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582CCC-3562-E089-B6D9-63F5D8968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89E521-E3EA-F0EF-CDD0-0FC4F1798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428B-9818-4701-A682-6C2BA101CDE7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305BB9-7CBC-63CA-A38F-E5325C3FF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CEE9BE-220D-7215-5BB6-D0562CD87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6CD1A-0B0A-4772-B1C4-599655A01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36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A4A2C8D-2374-025A-53B2-765FAC9A3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428B-9818-4701-A682-6C2BA101CDE7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9F6EB7-24FD-6E02-E5E3-11AF7EF4D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7CDA77-79FF-A194-29E7-81A230534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6CD1A-0B0A-4772-B1C4-599655A01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47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DC9D1B-C540-7E7D-24E4-F8EA5F936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7DF60-41AB-287D-B2E0-396067F066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D67729-59A5-9154-B59D-9AB98781D0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1558BD-71BE-6183-632A-F0C25D3A17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428B-9818-4701-A682-6C2BA101CDE7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34C955-C6BA-A20C-91CE-A0521AD4C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515AE3-C0E6-9758-9C70-47A391641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6CD1A-0B0A-4772-B1C4-599655A01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040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27BB0-398E-CF7B-173C-D355F8A5CE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A33310-BBEE-8B5B-FECC-6CD3D806FF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4C02BA-01DE-3FF1-D870-FA6B961EA5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9EC4DB-B131-44DC-050B-02E72ED09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428B-9818-4701-A682-6C2BA101CDE7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0C4493-2E2F-C420-E7F4-5FF912B2D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5E6F31-9BF8-43A9-9E18-089D45F20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6CD1A-0B0A-4772-B1C4-599655A01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012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6B39BF-C74C-3D60-3815-4C85F3C341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CA84C7-4891-9F0A-6B53-AAF829190F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BF4327-8AD7-DFEE-9916-B319FDB83F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79428B-9818-4701-A682-6C2BA101CDE7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A22479-CC60-BBA3-B4A9-A0EF3B98FD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2AFB08-D0CA-45C1-6A60-FADA018CEE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C6CD1A-0B0A-4772-B1C4-599655A01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67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321726-BC38-3DC6-6BD1-CAFCC89348C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altLang="zh-CN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《</a:t>
            </a:r>
            <a:r>
              <a:rPr lang="zh-CN" altLang="en-US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工作與呼召</a:t>
            </a:r>
            <a:r>
              <a:rPr lang="en-US" altLang="zh-CN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》</a:t>
            </a:r>
            <a:endParaRPr lang="en-US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25DCD2-7439-E911-EE82-71026FC170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zh-CN" altLang="en-US" sz="28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伍俊强牧師</a:t>
            </a:r>
            <a:endParaRPr lang="en-US" altLang="zh-CN" sz="2800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16172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508BC-96CB-FC40-ABC1-2FB930F80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第三，工作的挫敗與恢復</a:t>
            </a:r>
            <a:endParaRPr lang="en-US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670D85-0992-9870-6743-4E8F833525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00000"/>
              </a:lnSpc>
            </a:pPr>
            <a:r>
              <a:rPr lang="en-US" sz="3600" b="1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3:17 </a:t>
            </a:r>
            <a:r>
              <a:rPr lang="zh-TW" altLang="en-US" sz="36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地必為你的緣故受咒詛；你必</a:t>
            </a:r>
            <a:r>
              <a:rPr lang="zh-TW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終身勞苦</a:t>
            </a:r>
            <a:r>
              <a:rPr lang="zh-TW" altLang="en-US" sz="36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纔能從地裡得吃的。 </a:t>
            </a:r>
            <a:r>
              <a:rPr lang="en-US" sz="3600" b="1" baseline="300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18</a:t>
            </a:r>
            <a:r>
              <a:rPr lang="en-US" sz="36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TW" altLang="en-US" sz="36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地必給你長出</a:t>
            </a:r>
            <a:r>
              <a:rPr lang="zh-TW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荊棘和蒺藜</a:t>
            </a:r>
            <a:r>
              <a:rPr lang="zh-TW" altLang="en-US" sz="36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來；你也要吃田間的菜蔬。 </a:t>
            </a:r>
            <a:r>
              <a:rPr lang="en-US" sz="3600" b="1" baseline="300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19</a:t>
            </a:r>
            <a:r>
              <a:rPr lang="en-US" sz="36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TW" altLang="en-US" sz="36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你必汗流滿面纔得糊口，直到你歸了土，因為你是從土而出的。你本是塵土，仍要</a:t>
            </a:r>
            <a:r>
              <a:rPr lang="zh-TW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歸於塵土</a:t>
            </a:r>
            <a:r>
              <a:rPr lang="zh-TW" altLang="en-US" sz="36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sz="3600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zh-TW" altLang="en-US" sz="3600" b="1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傳</a:t>
            </a:r>
            <a:r>
              <a:rPr lang="en-US" sz="3600" b="1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 2:11</a:t>
            </a:r>
            <a:r>
              <a:rPr lang="en-US" sz="36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TW" altLang="en-US" sz="36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我察看我手所經營的一切事和我勞碌所成的功。誰知</a:t>
            </a:r>
            <a:r>
              <a:rPr lang="zh-TW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都是虛空，都是捕風</a:t>
            </a:r>
            <a:r>
              <a:rPr lang="zh-TW" altLang="en-US" sz="36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；在日光之下毫無益處。</a:t>
            </a:r>
            <a:endParaRPr lang="en-US" altLang="zh-TW" sz="3600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zh-CN" altLang="en-US" sz="36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工作注定是充滿挫敗與失望的。</a:t>
            </a:r>
            <a:endParaRPr lang="en-US" sz="3600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89294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96FB6-0128-705D-19A4-21942332C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zh-CN" altLang="en-US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安息與恢復</a:t>
            </a:r>
            <a:endParaRPr lang="en-US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5FB9D7-7656-CB80-4C23-C434CBD0B5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zh-CN" altLang="en-US" b="1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太</a:t>
            </a:r>
            <a:r>
              <a:rPr lang="en-US" altLang="zh-TW" b="1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 11:28</a:t>
            </a:r>
            <a:r>
              <a:rPr lang="zh-TW" altLang="en-US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 凡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勞苦</a:t>
            </a:r>
            <a:r>
              <a:rPr lang="zh-TW" altLang="en-US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擔重擔的人可以到我這裡來，我就使你們得安息。</a:t>
            </a:r>
            <a:endParaRPr lang="en-US" altLang="zh-TW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</a:pPr>
            <a:r>
              <a:rPr lang="zh-TW" altLang="en-US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奧古斯丁說</a:t>
            </a:r>
            <a:r>
              <a:rPr lang="zh-CN" altLang="en-US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：</a:t>
            </a:r>
            <a:r>
              <a:rPr lang="zh-TW" altLang="en-US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我們本來是為神而造的，我們無法得到真正的安息，除非我們安息在主裡。</a:t>
            </a:r>
            <a:endParaRPr lang="en-US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zh-CN" altLang="en-US" b="1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創 </a:t>
            </a:r>
            <a:r>
              <a:rPr lang="en-US" b="1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1:31</a:t>
            </a:r>
            <a:r>
              <a:rPr lang="en-US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神看著一切所造的都甚好。</a:t>
            </a:r>
            <a:r>
              <a:rPr lang="zh-CN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有晚上，有早晨，是第六日</a:t>
            </a:r>
            <a:r>
              <a:rPr lang="en-US" altLang="zh-CN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…</a:t>
            </a:r>
            <a:r>
              <a:rPr lang="en-US" altLang="zh-TW" b="1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2:1</a:t>
            </a:r>
            <a:r>
              <a:rPr lang="zh-TW" altLang="en-US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 天地萬物都造齊了。 </a:t>
            </a:r>
            <a:r>
              <a:rPr lang="en-US" altLang="zh-TW" b="1" baseline="300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TW" altLang="en-US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 到第七日，　神造物的工已經完畢，就在第七日歇了他一切的工，安息了。</a:t>
            </a:r>
            <a:endParaRPr lang="en-US" altLang="zh-TW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zh-CN" altLang="en-US" b="1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來</a:t>
            </a:r>
            <a:r>
              <a:rPr lang="en-US" altLang="zh-TW" b="1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 4:9</a:t>
            </a:r>
            <a:r>
              <a:rPr lang="zh-TW" altLang="en-US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 這樣看來，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必另有一安息日的安息</a:t>
            </a:r>
            <a:r>
              <a:rPr lang="zh-TW" altLang="en-US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為神的子民存留。 </a:t>
            </a:r>
            <a:r>
              <a:rPr lang="en-US" altLang="zh-TW" b="1" baseline="300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10</a:t>
            </a:r>
            <a:r>
              <a:rPr lang="zh-TW" altLang="en-US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 因為那進入安息的，乃是歇了自己的工，正如神歇了他的工一樣。日，神歇了他一切創造的工，就安息了。</a:t>
            </a:r>
            <a:endParaRPr lang="en-US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67096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7E7B0-E06B-EC57-6FE2-A65EF7E42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基督的救贖之工</a:t>
            </a:r>
            <a:endParaRPr lang="en-US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9D2816-94D0-59EA-4195-5AA169C9ED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r>
              <a:rPr lang="zh-CN" altLang="en-US" sz="36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神的創造之工成了，祂就「安息」了。</a:t>
            </a:r>
            <a:endParaRPr lang="en-US" altLang="zh-CN" sz="3600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  <a:p>
            <a:pPr lvl="1">
              <a:lnSpc>
                <a:spcPct val="110000"/>
              </a:lnSpc>
            </a:pPr>
            <a:r>
              <a:rPr lang="zh-CN" altLang="en-US" sz="3200" b="1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約</a:t>
            </a:r>
            <a:r>
              <a:rPr lang="en-US" altLang="zh-TW" sz="3200" b="1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 19:30</a:t>
            </a:r>
            <a:r>
              <a:rPr lang="zh-TW" altLang="en-US" sz="32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 耶穌嘗了那醋，就說：</a:t>
            </a:r>
            <a:r>
              <a:rPr lang="zh-TW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成了</a:t>
            </a:r>
            <a:r>
              <a:rPr lang="zh-TW" altLang="en-US" sz="32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！</a:t>
            </a:r>
            <a:endParaRPr lang="en-US" altLang="zh-TW" sz="3200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</a:pPr>
            <a:r>
              <a:rPr lang="zh-CN" altLang="en-US" sz="36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墮落與救贖</a:t>
            </a:r>
            <a:endParaRPr lang="en-US" altLang="zh-CN" sz="3600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  <a:p>
            <a:pPr lvl="1">
              <a:lnSpc>
                <a:spcPct val="110000"/>
              </a:lnSpc>
            </a:pPr>
            <a:r>
              <a:rPr lang="zh-CN" altLang="en-US" sz="32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「</a:t>
            </a:r>
            <a:r>
              <a:rPr lang="zh-TW" altLang="en-US" sz="32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地</a:t>
            </a:r>
            <a:r>
              <a:rPr lang="zh-CN" altLang="en-US" sz="32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必</a:t>
            </a:r>
            <a:r>
              <a:rPr lang="zh-TW" altLang="en-US" sz="32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長出荊棘和蒺藜</a:t>
            </a:r>
            <a:r>
              <a:rPr lang="zh-CN" altLang="en-US" sz="32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」</a:t>
            </a:r>
            <a:r>
              <a:rPr lang="en-US" altLang="zh-CN" sz="32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zh-CN" altLang="en-US" sz="32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基督頭戴荊棘冠冕</a:t>
            </a:r>
            <a:endParaRPr lang="en-US" altLang="zh-CN" sz="3200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  <a:p>
            <a:pPr lvl="1">
              <a:lnSpc>
                <a:spcPct val="110000"/>
              </a:lnSpc>
            </a:pPr>
            <a:r>
              <a:rPr lang="zh-CN" altLang="en-US" sz="32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「汗流滿面」</a:t>
            </a:r>
            <a:r>
              <a:rPr lang="en-US" altLang="zh-CN" sz="32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zh-CN" altLang="en-US" sz="32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  <a:sym typeface="Wingdings" panose="05000000000000000000" pitchFamily="2" charset="2"/>
              </a:rPr>
              <a:t>基督汗滴如血</a:t>
            </a:r>
            <a:endParaRPr lang="en-US" altLang="zh-CN" sz="3200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1">
              <a:lnSpc>
                <a:spcPct val="110000"/>
              </a:lnSpc>
            </a:pPr>
            <a:r>
              <a:rPr lang="zh-CN" altLang="en-US" sz="32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  <a:sym typeface="Wingdings" panose="05000000000000000000" pitchFamily="2" charset="2"/>
              </a:rPr>
              <a:t>基督的救贖之工，逆轉了人類的咒詛</a:t>
            </a:r>
            <a:endParaRPr lang="en-US" altLang="zh-CN" sz="3200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>
              <a:lnSpc>
                <a:spcPct val="110000"/>
              </a:lnSpc>
            </a:pPr>
            <a:r>
              <a:rPr lang="zh-CN" altLang="en-US" sz="36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  <a:sym typeface="Wingdings" panose="05000000000000000000" pitchFamily="2" charset="2"/>
              </a:rPr>
              <a:t>真的是虛空且無意義嗎？</a:t>
            </a:r>
            <a:endParaRPr lang="en-US" altLang="zh-CN" sz="3600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1">
              <a:lnSpc>
                <a:spcPct val="110000"/>
              </a:lnSpc>
            </a:pPr>
            <a:r>
              <a:rPr lang="zh-TW" altLang="en-US" sz="3200" b="1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啓</a:t>
            </a:r>
            <a:r>
              <a:rPr lang="en-US" sz="3200" b="1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 14:13 </a:t>
            </a:r>
            <a:r>
              <a:rPr lang="zh-TW" altLang="en-US" sz="32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他們息了自己的勞苦，</a:t>
            </a:r>
            <a:r>
              <a:rPr lang="zh-TW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作工的果效</a:t>
            </a:r>
            <a:r>
              <a:rPr lang="zh-TW" altLang="en-US" sz="32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也隨著他們。</a:t>
            </a:r>
            <a:endParaRPr lang="en-US" altLang="zh-CN" sz="3200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88956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FBA96-0C79-1F41-9811-B78692187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zh-CN" altLang="en-US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工作的重要性</a:t>
            </a:r>
            <a:endParaRPr lang="en-US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A81A7C-7970-1FF8-8FAF-CA44920EEC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zh-CN" altLang="en-US" sz="36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工作佔據了生命很大部分的時間</a:t>
            </a:r>
            <a:endParaRPr lang="en-US" altLang="zh-CN" sz="3600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zh-CN" altLang="en-US" sz="36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創世記前兩章是關於工作的</a:t>
            </a:r>
            <a:endParaRPr lang="en-US" altLang="zh-CN" sz="3600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</a:pPr>
            <a:r>
              <a:rPr lang="zh-CN" altLang="en-US" sz="32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第一章：神工作</a:t>
            </a:r>
            <a:endParaRPr lang="en-US" altLang="zh-CN" sz="3200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</a:pPr>
            <a:r>
              <a:rPr lang="zh-CN" altLang="en-US" sz="32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第二章：人修理看守園子（</a:t>
            </a:r>
            <a:r>
              <a:rPr lang="en-US" altLang="zh-CN" sz="32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Work it and Keep it</a:t>
            </a:r>
            <a:r>
              <a:rPr lang="zh-CN" altLang="en-US" sz="32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）</a:t>
            </a:r>
            <a:endParaRPr lang="en-US" sz="3200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93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69107-E12F-56B3-7333-ADD1E91B2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第一，工作的意義</a:t>
            </a:r>
            <a:endParaRPr lang="en-US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04F7B-9719-1E8E-FD6C-BAF3784B89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</a:pPr>
            <a:r>
              <a:rPr lang="zh-CN" altLang="en-US" sz="3200" b="1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創 </a:t>
            </a:r>
            <a:r>
              <a:rPr lang="en-US" altLang="zh-TW" sz="3200" b="1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2:7</a:t>
            </a:r>
            <a:r>
              <a:rPr lang="zh-TW" altLang="en-US" sz="32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 耶和華神用地上的塵土造人，將生氣吹在他鼻孔裡，他就成了有靈的活人，名叫亞當。 </a:t>
            </a:r>
            <a:r>
              <a:rPr lang="en-US" altLang="zh-TW" sz="3200" b="1" baseline="300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8</a:t>
            </a:r>
            <a:r>
              <a:rPr lang="zh-TW" altLang="en-US" sz="32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 耶和華　神在東方的伊甸</a:t>
            </a:r>
            <a:r>
              <a:rPr lang="zh-TW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立了一個園子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planted a garden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）</a:t>
            </a:r>
            <a:r>
              <a:rPr lang="zh-TW" altLang="en-US" sz="32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，把所造的人安置在那裡。</a:t>
            </a:r>
            <a:endParaRPr lang="en-US" altLang="zh-TW" sz="3200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  <a:p>
            <a:pPr lvl="1">
              <a:lnSpc>
                <a:spcPct val="120000"/>
              </a:lnSpc>
            </a:pPr>
            <a:r>
              <a:rPr lang="zh-CN" altLang="en-US" sz="28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神是陶匠</a:t>
            </a:r>
            <a:endParaRPr lang="en-US" altLang="zh-CN" sz="2800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  <a:p>
            <a:pPr lvl="1">
              <a:lnSpc>
                <a:spcPct val="120000"/>
              </a:lnSpc>
            </a:pPr>
            <a:r>
              <a:rPr lang="zh-CN" altLang="en-US" sz="28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神是園丁</a:t>
            </a:r>
            <a:endParaRPr lang="en-US" altLang="zh-CN" sz="2800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zh-CN" altLang="en-US" sz="32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創世記第一章</a:t>
            </a:r>
            <a:endParaRPr lang="en-US" altLang="zh-CN" sz="3200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  <a:p>
            <a:pPr lvl="1">
              <a:lnSpc>
                <a:spcPct val="120000"/>
              </a:lnSpc>
            </a:pPr>
            <a:r>
              <a:rPr lang="zh-CN" altLang="en-US" sz="28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空虛混沌</a:t>
            </a:r>
            <a:r>
              <a:rPr lang="en-US" altLang="zh-CN" sz="28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——</a:t>
            </a:r>
            <a:r>
              <a:rPr lang="zh-CN" altLang="en-US" sz="28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家庭清潔工</a:t>
            </a:r>
            <a:endParaRPr lang="en-US" altLang="zh-CN" sz="2800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  <a:p>
            <a:pPr lvl="1">
              <a:lnSpc>
                <a:spcPct val="120000"/>
              </a:lnSpc>
            </a:pPr>
            <a:r>
              <a:rPr lang="zh-CN" altLang="en-US" sz="28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各從其類</a:t>
            </a:r>
            <a:r>
              <a:rPr lang="en-US" altLang="zh-CN" sz="28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——</a:t>
            </a:r>
            <a:r>
              <a:rPr lang="zh-CN" altLang="en-US" sz="28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動物園管理</a:t>
            </a:r>
            <a:endParaRPr lang="en-US" altLang="zh-CN" sz="2800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  <a:p>
            <a:pPr lvl="1">
              <a:lnSpc>
                <a:spcPct val="120000"/>
              </a:lnSpc>
            </a:pPr>
            <a:r>
              <a:rPr lang="zh-CN" altLang="en-US" sz="28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將人安置</a:t>
            </a:r>
            <a:r>
              <a:rPr lang="en-US" altLang="zh-CN" sz="28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——</a:t>
            </a:r>
            <a:r>
              <a:rPr lang="zh-CN" altLang="en-US" sz="28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家庭保姆</a:t>
            </a:r>
            <a:endParaRPr lang="en-US" sz="2800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02400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DB2B4-932E-1EDA-113D-411D6CBC4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錯誤的工作觀</a:t>
            </a:r>
            <a:endParaRPr lang="en-US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2D8689-A370-F6D0-1765-C99334631D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zh-CN" altLang="en-US" sz="32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希臘哲學認爲：靈魂是高級的，物質是低級的</a:t>
            </a:r>
            <a:endParaRPr lang="en-US" altLang="zh-CN" sz="3200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  <a:p>
            <a:pPr lvl="1">
              <a:lnSpc>
                <a:spcPct val="110000"/>
              </a:lnSpc>
            </a:pPr>
            <a:r>
              <a:rPr lang="zh-CN" altLang="en-US" sz="28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體力勞動是低下的，腦力勞動是高級的</a:t>
            </a:r>
            <a:endParaRPr lang="en-US" altLang="zh-CN" sz="2800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</a:pPr>
            <a:r>
              <a:rPr lang="zh-CN" altLang="en-US" sz="32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聖經的工作觀</a:t>
            </a:r>
            <a:endParaRPr lang="en-US" altLang="zh-CN" sz="3200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  <a:p>
            <a:pPr lvl="1">
              <a:lnSpc>
                <a:spcPct val="110000"/>
              </a:lnSpc>
            </a:pPr>
            <a:r>
              <a:rPr lang="zh-CN" altLang="en-US" sz="28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神不介意讓自己的「手」被泥土弄髒</a:t>
            </a:r>
            <a:endParaRPr lang="en-US" altLang="zh-CN" sz="2800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  <a:p>
            <a:pPr lvl="1">
              <a:lnSpc>
                <a:spcPct val="110000"/>
              </a:lnSpc>
            </a:pPr>
            <a:r>
              <a:rPr lang="zh-CN" altLang="en-US" sz="28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神的兒子道成肉身（曾經是木匠）</a:t>
            </a:r>
            <a:endParaRPr lang="en-US" altLang="zh-CN" sz="2800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  <a:p>
            <a:pPr lvl="1">
              <a:lnSpc>
                <a:spcPct val="110000"/>
              </a:lnSpc>
            </a:pPr>
            <a:r>
              <a:rPr lang="zh-CN" altLang="en-US" sz="28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神的兒子肉身復活</a:t>
            </a:r>
            <a:endParaRPr lang="en-US" altLang="zh-CN" sz="2800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</a:pPr>
            <a:r>
              <a:rPr lang="zh-TW" altLang="en-US" sz="32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創世記前兩章的工作觀是：工作不分貴賤</a:t>
            </a:r>
            <a:r>
              <a:rPr lang="zh-CN" altLang="en-US" sz="32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；</a:t>
            </a:r>
            <a:r>
              <a:rPr lang="zh-TW" altLang="en-US" sz="32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一切合法的、維持社會運作、推動文明發展的工作都是尊貴的。</a:t>
            </a:r>
            <a:endParaRPr lang="en-US" sz="3200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828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01F165-F14C-9A02-FEA0-E2D627639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屬靈屬世二分法</a:t>
            </a:r>
            <a:endParaRPr lang="en-US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60C843-C978-2F13-E55A-846B0209E5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zh-CN" altLang="en-US" sz="40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有些工作是屬靈的，有寫工作屬世的。</a:t>
            </a:r>
            <a:endParaRPr lang="en-US" altLang="zh-CN" sz="4000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  <a:p>
            <a:pPr lvl="1">
              <a:lnSpc>
                <a:spcPct val="120000"/>
              </a:lnSpc>
            </a:pPr>
            <a:r>
              <a:rPr lang="zh-CN" altLang="en-US" sz="36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體力勞動是低級的、暫時的、不重要的</a:t>
            </a:r>
            <a:endParaRPr lang="en-US" altLang="zh-CN" sz="3600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  <a:p>
            <a:pPr lvl="1">
              <a:lnSpc>
                <a:spcPct val="120000"/>
              </a:lnSpc>
            </a:pPr>
            <a:r>
              <a:rPr lang="zh-CN" altLang="en-US" sz="36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查經、講道、傳福音是高級的、永恆的、有意義的</a:t>
            </a:r>
            <a:endParaRPr lang="en-US" altLang="zh-CN" sz="3600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zh-CN" altLang="en-US" sz="40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兩種結果</a:t>
            </a:r>
            <a:endParaRPr lang="en-US" altLang="zh-CN" sz="4000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  <a:p>
            <a:pPr lvl="1">
              <a:lnSpc>
                <a:spcPct val="120000"/>
              </a:lnSpc>
            </a:pPr>
            <a:r>
              <a:rPr lang="zh-CN" altLang="en-US" sz="36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第一，你只能做傳道人</a:t>
            </a:r>
            <a:endParaRPr lang="en-US" altLang="zh-CN" sz="3600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  <a:p>
            <a:pPr lvl="1">
              <a:lnSpc>
                <a:spcPct val="120000"/>
              </a:lnSpc>
            </a:pPr>
            <a:r>
              <a:rPr lang="zh-CN" altLang="en-US" sz="36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第二，你沒有做傳道人，但是你覺得工作毫無意義</a:t>
            </a:r>
            <a:endParaRPr lang="en-US" altLang="zh-CN" sz="3600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zh-CN" altLang="en-US" sz="40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創世記重複出現的評語：神看爲是好的</a:t>
            </a:r>
            <a:endParaRPr lang="en-US" altLang="zh-CN" sz="4000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  <a:p>
            <a:pPr lvl="1">
              <a:lnSpc>
                <a:spcPct val="120000"/>
              </a:lnSpc>
            </a:pPr>
            <a:r>
              <a:rPr lang="zh-CN" altLang="en-US" sz="36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快樂來自於你發揮恩賜，效法創造主</a:t>
            </a:r>
            <a:endParaRPr lang="en-US" altLang="zh-CN" sz="3600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1206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71BBD9-B4E0-04C4-4CF8-796844A5D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第二，工作的方向</a:t>
            </a:r>
            <a:endParaRPr lang="en-US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320F79-116A-B681-B4D9-7A9183A7D8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zh-CN" altLang="en-US" sz="3600" b="1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創 </a:t>
            </a:r>
            <a:r>
              <a:rPr lang="en-US" altLang="zh-TW" sz="3600" b="1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2:7</a:t>
            </a:r>
            <a:r>
              <a:rPr lang="zh-TW" altLang="en-US" sz="36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 耶和華神用地上的塵土造人，將生氣吹在他鼻孔裡，他就成了有靈的活人，</a:t>
            </a:r>
            <a:r>
              <a:rPr lang="zh-TW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名叫亞當</a:t>
            </a:r>
            <a:r>
              <a:rPr lang="en-US" altLang="zh-TW" sz="36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…</a:t>
            </a:r>
            <a:r>
              <a:rPr lang="en-US" altLang="zh-TW" sz="3600" b="1" baseline="300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15</a:t>
            </a:r>
            <a:r>
              <a:rPr lang="zh-TW" altLang="en-US" sz="36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 耶和華神將那人安置在伊甸園，使他修理，看守。</a:t>
            </a:r>
            <a:endParaRPr lang="en-US" altLang="zh-TW" sz="3600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  <a:p>
            <a:pPr lvl="1">
              <a:lnSpc>
                <a:spcPct val="110000"/>
              </a:lnSpc>
            </a:pPr>
            <a:r>
              <a:rPr lang="zh-CN" altLang="en-US" sz="32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亞當的意思就是：人。</a:t>
            </a:r>
            <a:endParaRPr lang="en-US" altLang="zh-CN" sz="3200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  <a:p>
            <a:pPr lvl="1">
              <a:lnSpc>
                <a:spcPct val="110000"/>
              </a:lnSpc>
            </a:pPr>
            <a:r>
              <a:rPr lang="zh-CN" altLang="en-US" sz="32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亞當是人類的第一個代表。</a:t>
            </a:r>
            <a:endParaRPr lang="en-US" altLang="zh-CN" sz="3200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  <a:p>
            <a:pPr lvl="1">
              <a:lnSpc>
                <a:spcPct val="110000"/>
              </a:lnSpc>
            </a:pPr>
            <a:r>
              <a:rPr lang="zh-CN" altLang="en-US" sz="32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修理看守的結果：伊甸園會發展成一座城</a:t>
            </a:r>
            <a:endParaRPr lang="en-US" altLang="zh-CN" sz="3200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</a:pPr>
            <a:r>
              <a:rPr lang="zh-CN" altLang="en-US" sz="36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工作的方向：</a:t>
            </a:r>
            <a:r>
              <a:rPr lang="zh-TW" altLang="en-US" sz="36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在某一個領域當中，將原始的材料重新組合，製造出新的東西，讓自己以及別人都能夠享用。</a:t>
            </a:r>
            <a:endParaRPr lang="en-US" sz="3600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9880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EFB134-3FA4-6861-A761-664AD094E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神的工作與人的工作</a:t>
            </a:r>
            <a:endParaRPr lang="en-US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3D1A4-A1AF-7C92-303C-6E1BED0F28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</a:pPr>
            <a:r>
              <a:rPr lang="zh-TW" altLang="en-US" sz="3600" b="1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詩 </a:t>
            </a:r>
            <a:r>
              <a:rPr lang="en-US" sz="3600" b="1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127:1</a:t>
            </a:r>
            <a:r>
              <a:rPr lang="en-US" sz="36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TW" altLang="en-US" sz="36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若不是耶和華建造房屋，建造的人就枉然勞力；若不是耶和華看守城池，看守的人就枉然儆醒。</a:t>
            </a:r>
            <a:endParaRPr lang="en-US" sz="3600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  <a:p>
            <a:pPr lvl="1">
              <a:lnSpc>
                <a:spcPct val="110000"/>
              </a:lnSpc>
            </a:pPr>
            <a:r>
              <a:rPr lang="zh-CN" altLang="en-US" sz="32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問題：是耶和華建造房屋，還是人建造房屋？</a:t>
            </a:r>
            <a:endParaRPr lang="en-US" altLang="zh-CN" sz="3200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</a:pPr>
            <a:r>
              <a:rPr lang="zh-CN" altLang="en-US" sz="36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曠野的神跡：每天的嗎哪</a:t>
            </a:r>
            <a:endParaRPr lang="en-US" altLang="zh-CN" sz="3600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  <a:p>
            <a:pPr lvl="1">
              <a:lnSpc>
                <a:spcPct val="110000"/>
              </a:lnSpc>
            </a:pPr>
            <a:r>
              <a:rPr lang="zh-CN" altLang="en-US" sz="32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問題：爲什麽需要人出去拾取？</a:t>
            </a:r>
            <a:endParaRPr lang="en-US" altLang="zh-CN" sz="3200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</a:pPr>
            <a:r>
              <a:rPr lang="zh-CN" altLang="en-US" sz="36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工作的意義</a:t>
            </a:r>
            <a:endParaRPr lang="en-US" altLang="zh-CN" sz="3600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  <a:p>
            <a:pPr lvl="1">
              <a:lnSpc>
                <a:spcPct val="110000"/>
              </a:lnSpc>
            </a:pPr>
            <a:r>
              <a:rPr lang="zh-CN" altLang="en-US" sz="32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獲得成長</a:t>
            </a:r>
            <a:endParaRPr lang="en-US" altLang="zh-CN" sz="3200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  <a:p>
            <a:pPr lvl="1">
              <a:lnSpc>
                <a:spcPct val="110000"/>
              </a:lnSpc>
            </a:pPr>
            <a:r>
              <a:rPr lang="zh-CN" altLang="en-US" sz="32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愛的分享</a:t>
            </a:r>
            <a:endParaRPr lang="en-US" altLang="zh-CN" sz="3200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  <a:p>
            <a:pPr lvl="1">
              <a:lnSpc>
                <a:spcPct val="110000"/>
              </a:lnSpc>
            </a:pPr>
            <a:r>
              <a:rPr lang="zh-CN" altLang="en-US" sz="32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我們工作，就參與在神的工作中</a:t>
            </a:r>
            <a:endParaRPr lang="en-US" altLang="zh-CN" sz="3200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11488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AE4A21-9905-FAFB-4F0E-13F4AE5AF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基督徒的工作態度</a:t>
            </a:r>
            <a:endParaRPr lang="en-US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475AD1-388E-EBF6-BCC9-3D31B7955A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zh-TW" altLang="en-US" sz="3600" b="1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彼前</a:t>
            </a:r>
            <a:r>
              <a:rPr lang="en-US" sz="3600" b="1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 2:9</a:t>
            </a:r>
            <a:r>
              <a:rPr lang="en-US" sz="36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TW" altLang="en-US" sz="36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唯有你們是被揀選的族類，是有</a:t>
            </a:r>
            <a:r>
              <a:rPr lang="zh-TW" altLang="en-US" sz="3600" b="1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君尊的祭司</a:t>
            </a:r>
            <a:r>
              <a:rPr lang="zh-TW" altLang="en-US" sz="36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，是聖潔的國度，是屬神的子民，要叫你們</a:t>
            </a:r>
            <a:r>
              <a:rPr lang="zh-TW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宣揚那召你們出黑暗入奇妙光明者的美德</a:t>
            </a:r>
            <a:r>
              <a:rPr lang="zh-TW" altLang="en-US" sz="36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sz="3600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</a:pPr>
            <a:r>
              <a:rPr lang="zh-CN" altLang="en-US" sz="32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每個基督徒都是君王祭司</a:t>
            </a:r>
            <a:endParaRPr lang="en-US" altLang="zh-CN" sz="3200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</a:pPr>
            <a:r>
              <a:rPr lang="zh-CN" altLang="en-US" sz="32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「小中保」：</a:t>
            </a:r>
            <a:r>
              <a:rPr lang="zh-TW" altLang="en-US" sz="32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在神面前爲人代求，在人面前代表神。</a:t>
            </a:r>
            <a:endParaRPr lang="en-US" sz="3200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00796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6D812-4A25-52A8-06CB-50CD8BD87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工作的選擇</a:t>
            </a:r>
            <a:endParaRPr lang="en-US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A80FED-FEEF-1F28-8D4F-0F2D5F66E2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zh-CN" altLang="en-US" sz="36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工作都是尊貴的，但不代表你做什么工作都一樣。</a:t>
            </a:r>
            <a:endParaRPr lang="en-US" altLang="zh-CN" sz="3600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</a:pPr>
            <a:r>
              <a:rPr lang="zh-CN" altLang="en-US" sz="32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你有沒有最大程度地使用恩賜？</a:t>
            </a:r>
            <a:endParaRPr lang="en-US" altLang="zh-CN" sz="3200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</a:pPr>
            <a:r>
              <a:rPr lang="zh-CN" altLang="en-US" sz="32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你有沒有忠心地回應神的呼召？</a:t>
            </a:r>
            <a:endParaRPr lang="en-US" altLang="zh-CN" sz="3200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zh-CN" altLang="en-US" sz="36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工作的方向：</a:t>
            </a:r>
            <a:r>
              <a:rPr lang="zh-TW" altLang="en-US" sz="36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最大程度地使用神賜給我們的恩賜，成為神呼召我們要成為的那種人。</a:t>
            </a:r>
            <a:endParaRPr lang="en-US" altLang="zh-TW" sz="3600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</a:pPr>
            <a:r>
              <a:rPr lang="zh-CN" altLang="en-US" sz="3200" dirty="0">
                <a:latin typeface="Times New Roman" panose="02020603050405020304" pitchFamily="18" charset="0"/>
                <a:ea typeface="FangSong" panose="02010609060101010101" pitchFamily="49" charset="-122"/>
                <a:cs typeface="Times New Roman" panose="02020603050405020304" pitchFamily="18" charset="0"/>
              </a:rPr>
              <a:t>目的是爲了榮耀神。目的是影響社會。</a:t>
            </a:r>
            <a:endParaRPr lang="en-US" altLang="zh-CN" sz="3200" dirty="0">
              <a:latin typeface="Times New Roman" panose="02020603050405020304" pitchFamily="18" charset="0"/>
              <a:ea typeface="FangSong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5748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1162</Words>
  <Application>Microsoft Office PowerPoint</Application>
  <PresentationFormat>Widescreen</PresentationFormat>
  <Paragraphs>75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Aptos</vt:lpstr>
      <vt:lpstr>Aptos Display</vt:lpstr>
      <vt:lpstr>Arial</vt:lpstr>
      <vt:lpstr>Times New Roman</vt:lpstr>
      <vt:lpstr>Office Theme</vt:lpstr>
      <vt:lpstr>《工作與呼召》</vt:lpstr>
      <vt:lpstr>工作的重要性</vt:lpstr>
      <vt:lpstr>第一，工作的意義</vt:lpstr>
      <vt:lpstr>錯誤的工作觀</vt:lpstr>
      <vt:lpstr>屬靈屬世二分法</vt:lpstr>
      <vt:lpstr>第二，工作的方向</vt:lpstr>
      <vt:lpstr>神的工作與人的工作</vt:lpstr>
      <vt:lpstr>基督徒的工作態度</vt:lpstr>
      <vt:lpstr>工作的選擇</vt:lpstr>
      <vt:lpstr>第三，工作的挫敗與恢復</vt:lpstr>
      <vt:lpstr>安息與恢復</vt:lpstr>
      <vt:lpstr>基督的救贖之工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Jun Qiang Wu</dc:creator>
  <cp:lastModifiedBy>Jun Qiang Wu</cp:lastModifiedBy>
  <cp:revision>1</cp:revision>
  <dcterms:created xsi:type="dcterms:W3CDTF">2026-02-05T15:01:21Z</dcterms:created>
  <dcterms:modified xsi:type="dcterms:W3CDTF">2026-02-05T16:27:26Z</dcterms:modified>
</cp:coreProperties>
</file>